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9" r:id="rId2"/>
    <p:sldId id="355" r:id="rId3"/>
    <p:sldId id="357" r:id="rId4"/>
    <p:sldId id="356" r:id="rId5"/>
    <p:sldId id="354" r:id="rId6"/>
    <p:sldId id="358" r:id="rId7"/>
    <p:sldId id="359" r:id="rId8"/>
    <p:sldId id="360" r:id="rId9"/>
    <p:sldId id="361" r:id="rId10"/>
    <p:sldId id="342" r:id="rId11"/>
    <p:sldId id="362" r:id="rId12"/>
    <p:sldId id="363" r:id="rId13"/>
    <p:sldId id="364" r:id="rId14"/>
    <p:sldId id="336" r:id="rId15"/>
    <p:sldId id="343" r:id="rId16"/>
    <p:sldId id="341" r:id="rId17"/>
    <p:sldId id="331" r:id="rId18"/>
    <p:sldId id="334" r:id="rId19"/>
    <p:sldId id="340" r:id="rId20"/>
    <p:sldId id="304" r:id="rId21"/>
    <p:sldId id="344" r:id="rId22"/>
    <p:sldId id="345" r:id="rId23"/>
    <p:sldId id="346" r:id="rId24"/>
    <p:sldId id="347" r:id="rId25"/>
    <p:sldId id="348" r:id="rId26"/>
    <p:sldId id="349" r:id="rId27"/>
    <p:sldId id="352" r:id="rId28"/>
    <p:sldId id="350" r:id="rId29"/>
    <p:sldId id="353" r:id="rId30"/>
    <p:sldId id="351" r:id="rId3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>
        <p:scale>
          <a:sx n="108" d="100"/>
          <a:sy n="108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30/10/15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30/10/15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30/10/15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30/10/15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jpeg"/><Relationship Id="rId5" Type="http://schemas.openxmlformats.org/officeDocument/2006/relationships/image" Target="../media/image18.jpe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Zenos_Frudakis" TargetMode="External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 any artwork the artist is expressing themselves emotionally although not directly. </a:t>
            </a:r>
            <a:r>
              <a:rPr lang="en-US" dirty="0" smtClean="0">
                <a:latin typeface="Trebuchet MS" charset="0"/>
                <a:ea typeface="Osaka" charset="0"/>
                <a:cs typeface="Osaka" charset="0"/>
              </a:rPr>
              <a:t> </a:t>
            </a:r>
            <a:r>
              <a:rPr lang="en-US" dirty="0">
                <a:latin typeface="Trebuchet MS" charset="0"/>
                <a:ea typeface="Osaka" charset="0"/>
                <a:cs typeface="Osaka" charset="0"/>
              </a:rPr>
              <a:t>Our understanding of what the artist </a:t>
            </a:r>
            <a:r>
              <a:rPr lang="en-US" dirty="0" smtClean="0">
                <a:latin typeface="Trebuchet MS" charset="0"/>
                <a:ea typeface="Osaka" charset="0"/>
                <a:cs typeface="Osaka" charset="0"/>
              </a:rPr>
              <a:t>is </a:t>
            </a:r>
            <a:r>
              <a:rPr lang="en-US" dirty="0">
                <a:latin typeface="Trebuchet MS" charset="0"/>
                <a:ea typeface="Osaka" charset="0"/>
                <a:cs typeface="Osaka" charset="0"/>
              </a:rPr>
              <a:t>trying to express, through looking at cultural context etc., deepens our response to the work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HOW WE EXPRESS OURSELVES.</a:t>
            </a:r>
            <a:br>
              <a:rPr lang="en-US" b="1" dirty="0" smtClean="0"/>
            </a:br>
            <a:r>
              <a:rPr lang="en-US" b="1" dirty="0" err="1" smtClean="0"/>
              <a:t>gRADE</a:t>
            </a:r>
            <a:r>
              <a:rPr lang="en-US" b="1" dirty="0" smtClean="0"/>
              <a:t> 5 ISS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CONFLICT.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 descr="images-9.jpe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2689274" y="36414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Unknown-2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 b="20120"/>
          <a:stretch>
            <a:fillRect/>
          </a:stretch>
        </p:blipFill>
        <p:spPr>
          <a:xfrm>
            <a:off x="914400" y="1323290"/>
            <a:ext cx="6096000" cy="4572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Scream by Eduard Munch.</a:t>
            </a:r>
          </a:p>
          <a:p>
            <a:r>
              <a:rPr lang="en-US" dirty="0" smtClean="0"/>
              <a:t>Here the artist uses color to reflect inner conflict and unhappiness 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159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7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 b="752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222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6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b="1061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79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res-2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1" b="2191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BULLYING STOPS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431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painting is by Pablo Picasso in his Blue period. Entitled </a:t>
            </a:r>
            <a:r>
              <a:rPr lang="en-US" u="sng" dirty="0" smtClean="0">
                <a:solidFill>
                  <a:srgbClr val="FF0000"/>
                </a:solidFill>
              </a:rPr>
              <a:t>The Tragedy. </a:t>
            </a:r>
            <a:r>
              <a:rPr lang="en-US" dirty="0" smtClean="0"/>
              <a:t>He uses the color blue to reflect sadness and loss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Placeholder 2" descr="images-5.jpe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7245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2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r="19505"/>
          <a:stretch>
            <a:fillRect/>
          </a:stretch>
        </p:blipFill>
        <p:spPr>
          <a:xfrm>
            <a:off x="419375" y="304800"/>
            <a:ext cx="4640305" cy="61722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L. S </a:t>
            </a:r>
            <a:r>
              <a:rPr lang="en-US" dirty="0" err="1" smtClean="0"/>
              <a:t>Lowrey</a:t>
            </a:r>
            <a:r>
              <a:rPr lang="en-US" dirty="0" smtClean="0"/>
              <a:t> was a painter from the north of England. His colors are subdued and grey reflecting the difficult lives people endured as they experienced the industrial revolution.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408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pPr marL="0" indent="0"/>
            <a:r>
              <a:rPr lang="en-US" dirty="0" smtClean="0"/>
              <a:t>His use of color and dramatic brushstrokes were an expression of inner emotional conflicts.</a:t>
            </a:r>
            <a:endParaRPr lang="en-US" dirty="0"/>
          </a:p>
        </p:txBody>
      </p:sp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/>
          <a:srcRect t="1667" b="1667"/>
          <a:stretch>
            <a:fillRect/>
          </a:stretch>
        </p:blipFill>
        <p:spPr>
          <a:xfrm>
            <a:off x="6162675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Vincent Van Gogh.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" name="Picture 1" descr="images-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76512"/>
            <a:ext cx="2286000" cy="2357673"/>
          </a:xfrm>
          <a:prstGeom prst="rect">
            <a:avLst/>
          </a:prstGeom>
        </p:spPr>
      </p:pic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63" y="2057400"/>
            <a:ext cx="2277490" cy="2362200"/>
          </a:xfrm>
          <a:prstGeom prst="rect">
            <a:avLst/>
          </a:prstGeom>
        </p:spPr>
      </p:pic>
      <p:pic>
        <p:nvPicPr>
          <p:cNvPr id="5" name="Picture 4" descr="25gogh190.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34" y="1212503"/>
            <a:ext cx="2413000" cy="31496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05200" y="2057400"/>
            <a:ext cx="2286000" cy="2286000"/>
          </a:xfrm>
        </p:spPr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90600" y="1981200"/>
            <a:ext cx="2057400" cy="2521695"/>
          </a:xfrm>
        </p:spPr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u="sng" dirty="0" smtClean="0">
                <a:solidFill>
                  <a:srgbClr val="FFFF00"/>
                </a:solidFill>
              </a:rPr>
              <a:t>Modern portraiture.</a:t>
            </a:r>
          </a:p>
          <a:p>
            <a:r>
              <a:rPr lang="en-US" dirty="0" smtClean="0"/>
              <a:t>Modern artists changed the way we viewed images of people. Artists who were part of the Expressionism art movement wanted to convey emotion through color.</a:t>
            </a:r>
            <a:endParaRPr lang="en-US" dirty="0"/>
          </a:p>
        </p:txBody>
      </p:sp>
      <p:pic>
        <p:nvPicPr>
          <p:cNvPr id="7" name="Picture Placeholder 6" descr="images-6.jpe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" b="186"/>
          <a:stretch>
            <a:fillRect/>
          </a:stretch>
        </p:blipFill>
        <p:spPr/>
      </p:pic>
      <p:pic>
        <p:nvPicPr>
          <p:cNvPr id="8" name="Picture 7" descr="images-9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72" y="0"/>
            <a:ext cx="2032000" cy="2032000"/>
          </a:xfrm>
          <a:prstGeom prst="rect">
            <a:avLst/>
          </a:prstGeom>
        </p:spPr>
      </p:pic>
      <p:pic>
        <p:nvPicPr>
          <p:cNvPr id="9" name="Picture 8" descr="images-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0"/>
            <a:ext cx="1016000" cy="10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dirty="0" smtClean="0"/>
              <a:t>War has been an inspiration to many artists. This painting in Cubist style was created by Pablo Picasso and depicts the horrors of the Spanish civil war.</a:t>
            </a:r>
          </a:p>
          <a:p>
            <a:r>
              <a:rPr lang="en-US" dirty="0" smtClean="0"/>
              <a:t>Although it is abstract you can probably recognize some of the images.</a:t>
            </a:r>
          </a:p>
          <a:p>
            <a:r>
              <a:rPr lang="en-US" dirty="0" smtClean="0"/>
              <a:t>The painting is called Guernica the name of a Spanish town that was completely destroyed in the war.</a:t>
            </a:r>
            <a:endParaRPr lang="en-US" dirty="0"/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066800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0400" y="1066800"/>
            <a:ext cx="27432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082"/>
            <a:ext cx="10589309" cy="47414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3436938"/>
            <a:ext cx="3649663" cy="28892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7038" y="384175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8307" r="8307"/>
          <a:stretch>
            <a:fillRect/>
          </a:stretch>
        </p:blipFill>
        <p:spPr>
          <a:xfrm>
            <a:off x="5067300" y="388938"/>
            <a:ext cx="3657600" cy="288766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 descr="images-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3" y="460290"/>
            <a:ext cx="4310267" cy="5711909"/>
          </a:xfrm>
          <a:prstGeom prst="rect">
            <a:avLst/>
          </a:prstGeom>
        </p:spPr>
      </p:pic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09600"/>
            <a:ext cx="3428999" cy="2641600"/>
          </a:xfrm>
          <a:prstGeom prst="rect">
            <a:avLst/>
          </a:prstGeom>
        </p:spPr>
      </p:pic>
      <p:pic>
        <p:nvPicPr>
          <p:cNvPr id="4" name="Picture 3" descr="images-13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22574"/>
            <a:ext cx="3657600" cy="29258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res-1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r="1122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PHOTOGRAPH OF THE HAZE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438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748" r="21748"/>
          <a:stretch>
            <a:fillRect/>
          </a:stretch>
        </p:blipFill>
        <p:spPr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images-3 cop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0" y="0"/>
            <a:ext cx="915709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1 copy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130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This is a self portrait of </a:t>
            </a:r>
            <a:r>
              <a:rPr lang="en-US" dirty="0" err="1" smtClean="0"/>
              <a:t>Frida</a:t>
            </a:r>
            <a:r>
              <a:rPr lang="en-US" dirty="0" smtClean="0"/>
              <a:t> </a:t>
            </a:r>
            <a:r>
              <a:rPr lang="en-US" dirty="0" err="1" smtClean="0"/>
              <a:t>Kalho</a:t>
            </a:r>
            <a:r>
              <a:rPr lang="en-US" dirty="0" smtClean="0"/>
              <a:t> a famous Mexican artist who suffered a traffic accident as a young girl.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566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3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" b="231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She had many operations and suffered from a lot of pain. Her artwork expresses the impact the accident had. What images does she use in this self portrait?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73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7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r="1977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These miners boots were painted by Van Gogh.</a:t>
            </a:r>
          </a:p>
          <a:p>
            <a:r>
              <a:rPr lang="en-US" dirty="0" smtClean="0"/>
              <a:t>What do they represent? Why did Van Gogh express a feeling through an  object?</a:t>
            </a:r>
            <a:r>
              <a:rPr lang="en-US" dirty="0">
                <a:latin typeface="Trebuchet MS" charset="0"/>
                <a:ea typeface="Osaka" charset="0"/>
                <a:cs typeface="Osaka" charset="0"/>
              </a:rPr>
              <a:t> </a:t>
            </a:r>
            <a:endParaRPr lang="en-US" dirty="0" smtClean="0">
              <a:latin typeface="Trebuchet MS" charset="0"/>
              <a:ea typeface="Osaka" charset="0"/>
              <a:cs typeface="Osaka" charset="0"/>
            </a:endParaRPr>
          </a:p>
          <a:p>
            <a:endParaRPr lang="en-US" dirty="0">
              <a:latin typeface="Trebuchet MS" charset="0"/>
              <a:ea typeface="Osaka" charset="0"/>
              <a:cs typeface="Osaka" charset="0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Trebuchet MS" charset="0"/>
                <a:ea typeface="Osaka" charset="0"/>
                <a:cs typeface="Osaka" charset="0"/>
              </a:rPr>
              <a:t>To </a:t>
            </a:r>
            <a:r>
              <a:rPr lang="en-US" dirty="0">
                <a:solidFill>
                  <a:srgbClr val="FF6600"/>
                </a:solidFill>
                <a:latin typeface="Trebuchet MS" charset="0"/>
                <a:ea typeface="Osaka" charset="0"/>
                <a:cs typeface="Osaka" charset="0"/>
              </a:rPr>
              <a:t>interpret an artwork may require some understanding of the artist’s life, and the circumstances in which the artwork was created.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33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reedomsculpturephiladelphia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0" r="2754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Art can be such a powerful and emotional mode of communication. </a:t>
            </a:r>
          </a:p>
          <a:p>
            <a:endParaRPr lang="en-US" dirty="0"/>
          </a:p>
          <a:p>
            <a:r>
              <a:rPr lang="en-US" dirty="0"/>
              <a:t>The artist is </a:t>
            </a:r>
            <a:r>
              <a:rPr lang="en-US" dirty="0">
                <a:hlinkClick r:id="rId3"/>
              </a:rPr>
              <a:t>Zenos Frudakis. </a:t>
            </a:r>
          </a:p>
          <a:p>
            <a:r>
              <a:rPr lang="en-US" dirty="0"/>
              <a:t>The piece is located at the GlaxoSmithKline headquarters in Philadelphia.</a:t>
            </a:r>
          </a:p>
        </p:txBody>
      </p:sp>
      <p:pic>
        <p:nvPicPr>
          <p:cNvPr id="5" name="Picture 4" descr="freedomsculpturephiladelphia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44330"/>
            <a:ext cx="5080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59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_77651530_ge14-43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8" r="2198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_77651531_ge15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1" y="1685782"/>
            <a:ext cx="5943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01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7d834fe1d86b5a5aafbf548a9792b389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269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Mary Magdalene by Donatello (1454-55), white poplar wood. This </a:t>
            </a:r>
            <a:r>
              <a:rPr lang="en-US" dirty="0" err="1"/>
              <a:t>polychromed</a:t>
            </a:r>
            <a:r>
              <a:rPr lang="en-US" dirty="0"/>
              <a:t> wood sculpture is one of the most expressive of Donatello's works. The emaciated, hollow-eyed, almost toothless figure seems to embody dramatically a mood that was only to surface at the end of the century in Florence under the spell of Savonarola. It is a radical departure from the classical models of his earlier work. </a:t>
            </a:r>
            <a:r>
              <a:rPr lang="en-US" dirty="0" err="1"/>
              <a:t>Duomo</a:t>
            </a:r>
            <a:r>
              <a:rPr lang="en-US" dirty="0"/>
              <a:t> Museum, Italy</a:t>
            </a:r>
          </a:p>
        </p:txBody>
      </p:sp>
    </p:spTree>
    <p:extLst>
      <p:ext uri="{BB962C8B-B14F-4D97-AF65-F5344CB8AC3E}">
        <p14:creationId xmlns:p14="http://schemas.microsoft.com/office/powerpoint/2010/main" val="32764165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r="1962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the artist trying to express in </a:t>
            </a:r>
            <a:r>
              <a:rPr lang="en-US" smtClean="0"/>
              <a:t>this sculpture?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60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_77651530_ge14-43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r="32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The bombing of Hiroshima 1945 </a:t>
            </a:r>
            <a:r>
              <a:rPr lang="en-US" dirty="0"/>
              <a:t>Between 60,000 and 80,000 people were killed instantly when the bomb was dropped in 1945. Many more died of the long-term effects of radiation sickness and the final death toll was calculated at 135,000.</a:t>
            </a:r>
          </a:p>
          <a:p>
            <a:r>
              <a:rPr lang="en-US" dirty="0"/>
              <a:t>The Sensory War exhibition explores "how artists have communicated the impact of war on the body, mind, environment and human senses" since World War One, according to the gallery.</a:t>
            </a:r>
          </a:p>
          <a:p>
            <a:endParaRPr lang="en-US" dirty="0"/>
          </a:p>
        </p:txBody>
      </p:sp>
      <p:pic>
        <p:nvPicPr>
          <p:cNvPr id="2" name="Picture Placeholder 1" descr="_77651533_ng242-04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" b="3106"/>
          <a:stretch>
            <a:fillRect/>
          </a:stretch>
        </p:blipFill>
        <p:spPr>
          <a:xfrm>
            <a:off x="5486400" y="533400"/>
            <a:ext cx="3657600" cy="2743200"/>
          </a:xfrm>
        </p:spPr>
      </p:pic>
      <p:pic>
        <p:nvPicPr>
          <p:cNvPr id="5" name="Picture Placeholder 4" descr="_77651529_ge14-02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4" b="23134"/>
          <a:stretch>
            <a:fillRect/>
          </a:stretch>
        </p:blipFill>
        <p:spPr>
          <a:xfrm>
            <a:off x="0" y="3352800"/>
            <a:ext cx="3657600" cy="2743200"/>
          </a:xfrm>
        </p:spPr>
      </p:pic>
      <p:pic>
        <p:nvPicPr>
          <p:cNvPr id="12" name="Picture Placeholder 11" descr="_77651531_ge15-05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2778"/>
          <a:stretch>
            <a:fillRect/>
          </a:stretch>
        </p:blipFill>
        <p:spPr>
          <a:xfrm>
            <a:off x="5486400" y="33528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13027481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11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4" b="1397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039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3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Painting about the potato famine in Ireland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825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_77651533_ng242-0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r="19940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Placeholder 11" descr="_77651529_ge14-02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4" b="23134"/>
          <a:stretch>
            <a:fillRect/>
          </a:stretch>
        </p:blipFill>
        <p:spPr>
          <a:xfrm>
            <a:off x="1981200" y="1828800"/>
            <a:ext cx="3657600" cy="2743200"/>
          </a:xfrm>
        </p:spPr>
      </p:pic>
      <p:pic>
        <p:nvPicPr>
          <p:cNvPr id="13" name="Picture Placeholder 12" descr="_77651530_ge14-43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r="321"/>
          <a:stretch>
            <a:fillRect/>
          </a:stretch>
        </p:blipFill>
        <p:spPr>
          <a:xfrm>
            <a:off x="5486400" y="3352800"/>
            <a:ext cx="3657600" cy="2743200"/>
          </a:xfrm>
        </p:spPr>
      </p:pic>
      <p:pic>
        <p:nvPicPr>
          <p:cNvPr id="11" name="Picture 10" descr="_77651531_ge15-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3" y="381000"/>
            <a:ext cx="376517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421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1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4" b="2919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CRIMEAN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059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SYRIA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332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url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023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GUERNICA BY PABLO PICASSO. What is this painting telling us?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426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Unknown-3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145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LS LOWRY.  Would you like to live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196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7 copy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0" b="1970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VAN GOGH SELF PORTRAIT. What does he feel like in this painting?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643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ages-9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r="382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Edvard</a:t>
            </a:r>
            <a:r>
              <a:rPr lang="en-US" dirty="0" smtClean="0"/>
              <a:t> Munch.    Why do you think he has chosen this subject for his artwork?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844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608</Words>
  <Application>Microsoft Macintosh PowerPoint</Application>
  <PresentationFormat>On-screen Show (4:3)</PresentationFormat>
  <Paragraphs>53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Classic Photo Album</vt:lpstr>
      <vt:lpstr>HOW WE EXPRESS OURSELVES. gRADE 5 ISS.        CONFLICT.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Vincent Van Gogh.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2015-11-02T01:13:54Z</dcterms:modified>
</cp:coreProperties>
</file>